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327" r:id="rId5"/>
    <p:sldId id="263" r:id="rId6"/>
    <p:sldId id="330" r:id="rId7"/>
    <p:sldId id="264" r:id="rId8"/>
    <p:sldId id="346" r:id="rId9"/>
    <p:sldId id="347" r:id="rId10"/>
    <p:sldId id="348" r:id="rId11"/>
    <p:sldId id="265" r:id="rId12"/>
    <p:sldId id="303" r:id="rId13"/>
    <p:sldId id="328" r:id="rId14"/>
    <p:sldId id="334" r:id="rId15"/>
    <p:sldId id="329" r:id="rId16"/>
    <p:sldId id="331" r:id="rId17"/>
    <p:sldId id="332" r:id="rId18"/>
    <p:sldId id="333" r:id="rId19"/>
    <p:sldId id="335" r:id="rId20"/>
    <p:sldId id="336" r:id="rId21"/>
    <p:sldId id="337" r:id="rId22"/>
    <p:sldId id="338" r:id="rId23"/>
    <p:sldId id="339" r:id="rId24"/>
    <p:sldId id="340" r:id="rId25"/>
    <p:sldId id="341" r:id="rId26"/>
    <p:sldId id="342" r:id="rId27"/>
    <p:sldId id="344" r:id="rId28"/>
  </p:sldIdLst>
  <p:sldSz cx="9144000" cy="6858000" type="screen4x3"/>
  <p:notesSz cx="69977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5FF"/>
    <a:srgbClr val="DDEEFF"/>
    <a:srgbClr val="BDDEFF"/>
    <a:srgbClr val="22518A"/>
    <a:srgbClr val="C1FFDF"/>
    <a:srgbClr val="00DE6A"/>
    <a:srgbClr val="006666"/>
    <a:srgbClr val="E8F4F8"/>
    <a:srgbClr val="00B0AC"/>
    <a:srgbClr val="009A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92" autoAdjust="0"/>
    <p:restoredTop sz="94660"/>
  </p:normalViewPr>
  <p:slideViewPr>
    <p:cSldViewPr>
      <p:cViewPr varScale="1">
        <p:scale>
          <a:sx n="83" d="100"/>
          <a:sy n="83" d="100"/>
        </p:scale>
        <p:origin x="165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2/26/2019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2/26/2019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2/26/2019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2/26/2019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2/26/2019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2/26/2019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3C3A9-86B2-4835-B1F2-98A402C06CA9}" type="datetimeFigureOut">
              <a:rPr lang="en-US" smtClean="0"/>
              <a:pPr/>
              <a:t>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457200" y="838200"/>
            <a:ext cx="8382000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rgbClr val="EBF5FF"/>
                </a:solidFill>
                <a:latin typeface="Arial" charset="0"/>
                <a:cs typeface="Arial" charset="0"/>
              </a:rPr>
              <a:t>Chapter </a:t>
            </a:r>
            <a:r>
              <a:rPr lang="en-US" sz="48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2.6</a:t>
            </a:r>
          </a:p>
          <a:p>
            <a:endParaRPr lang="en-US" sz="2000" dirty="0">
              <a:solidFill>
                <a:srgbClr val="EBF5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48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Estimating to Achieve Target Project Costs</a:t>
            </a:r>
            <a:endParaRPr lang="en-US" sz="4800" dirty="0">
              <a:solidFill>
                <a:srgbClr val="EBF5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0"/>
            <a:ext cx="3657600" cy="6863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407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381000" y="838200"/>
            <a:ext cx="8763000" cy="91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Supervision and equipment costed by duration</a:t>
            </a:r>
            <a:endParaRPr lang="en-US" sz="1400" dirty="0">
              <a:solidFill>
                <a:srgbClr val="EBF5FF"/>
              </a:solidFill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304800" y="1905001"/>
            <a:ext cx="85344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Supervision, management and equipment are costed by unit costs times duration</a:t>
            </a:r>
          </a:p>
          <a:p>
            <a:pPr marL="228600" indent="-228600" eaLnBrk="0" hangingPunct="0"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buSzPct val="125000"/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Equipment maintenance and servicing must be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added – how do you maintain productivity during down-time?</a:t>
            </a: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buSzPct val="125000"/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Equipment set up and removal costs must be added </a:t>
            </a: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0" lvl="1" indent="-228600" eaLnBrk="0" hangingPunct="0">
              <a:buSzPct val="125000"/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Mobilizations are significant, so plan work accordingly to optimize equipment</a:t>
            </a:r>
          </a:p>
          <a:p>
            <a:pPr marL="685800" lvl="1" indent="-228600" eaLnBrk="0" hangingPunct="0">
              <a:buSzPct val="125000"/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Optimize usability by analyzing cycle times</a:t>
            </a: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39725" indent="-339725">
              <a:tabLst>
                <a:tab pos="457200" algn="l"/>
              </a:tabLst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381000" y="533400"/>
            <a:ext cx="8534400" cy="3276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Insurance and bonds can be general or project specific</a:t>
            </a:r>
          </a:p>
          <a:p>
            <a:pPr>
              <a:tabLst>
                <a:tab pos="457200" algn="l"/>
              </a:tabLst>
            </a:pPr>
            <a:endParaRPr lang="en-US" sz="3200" dirty="0" smtClean="0">
              <a:solidFill>
                <a:srgbClr val="EBF5FF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General:</a:t>
            </a:r>
          </a:p>
          <a:p>
            <a:pPr eaLnBrk="0" hangingPunct="0"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Payroll, liability and equipment insurance mostly annual and company wide.(These costs are included in labor  burdens and overhead)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3810000"/>
            <a:ext cx="83820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28600" eaLnBrk="0" hangingPunct="0">
              <a:tabLst>
                <a:tab pos="457200" algn="l"/>
              </a:tabLst>
            </a:pPr>
            <a:endParaRPr lang="en-US" sz="3200" dirty="0" smtClean="0">
              <a:solidFill>
                <a:srgbClr val="EBF5FF"/>
              </a:solidFill>
              <a:latin typeface="Arial" charset="0"/>
              <a:cs typeface="Arial" charset="0"/>
            </a:endParaRPr>
          </a:p>
          <a:p>
            <a:pPr indent="-228600" eaLnBrk="0" hangingPunct="0"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Project specific:</a:t>
            </a:r>
          </a:p>
          <a:p>
            <a:pPr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Builders risk </a:t>
            </a:r>
          </a:p>
          <a:p>
            <a:pPr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Bid, payment and performance bonds </a:t>
            </a:r>
          </a:p>
          <a:p>
            <a:pPr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Other bonds or insurance required by specifications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609600"/>
            <a:ext cx="83820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Permits</a:t>
            </a:r>
            <a:endParaRPr lang="en-US" sz="1400" dirty="0">
              <a:solidFill>
                <a:srgbClr val="EBF5FF"/>
              </a:solidFill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905000"/>
            <a:ext cx="83058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Permits and fees vary from under 1% to over 10% of construction cost </a:t>
            </a:r>
          </a:p>
          <a:p>
            <a:pPr marL="228600" indent="-228600" eaLnBrk="0" hangingPunct="0">
              <a:tabLst>
                <a:tab pos="457200" algn="l"/>
              </a:tabLst>
            </a:pPr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 Accurate permit rate structures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sometimes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not available</a:t>
            </a:r>
          </a:p>
          <a:p>
            <a:pPr marL="228600" indent="-228600" eaLnBrk="0" hangingPunct="0">
              <a:tabLst>
                <a:tab pos="457200" algn="l"/>
              </a:tabLst>
            </a:pPr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Further impact and tap fees may also be added </a:t>
            </a: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457200" algn="l"/>
              </a:tabLst>
            </a:pPr>
            <a:r>
              <a:rPr lang="en-US" sz="3000" b="1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Sometimes it is permissible to manage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permit fees as an allowance or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even exclude the costs.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1295400"/>
            <a:ext cx="8382000" cy="91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44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Estimating and Managing Overhead and Profit</a:t>
            </a:r>
            <a:endParaRPr lang="en-US" sz="4400" dirty="0">
              <a:solidFill>
                <a:srgbClr val="EBF5FF"/>
              </a:solidFill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457200"/>
            <a:ext cx="8686800" cy="2057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Home Office Overhead and Profit Must Be Costed </a:t>
            </a:r>
          </a:p>
          <a:p>
            <a:pPr indent="-228600" eaLnBrk="0" hangingPunct="0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indent="-228600" eaLnBrk="0" hangingPunct="0"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Home office overhead </a:t>
            </a:r>
            <a:r>
              <a:rPr lang="en-US" sz="30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can include:</a:t>
            </a:r>
            <a:endParaRPr lang="en-US" sz="3000" dirty="0">
              <a:solidFill>
                <a:srgbClr val="EBF5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2590800"/>
            <a:ext cx="8610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Some tools and equipment</a:t>
            </a:r>
          </a:p>
          <a:p>
            <a:pPr marL="228600" indent="-228600" eaLnBrk="0" hangingPunct="0">
              <a:tabLst>
                <a:tab pos="457200" algn="l"/>
              </a:tabLst>
            </a:pP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Home office vehicle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expenses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tabLst>
                <a:tab pos="457200" algn="l"/>
              </a:tabLst>
            </a:pP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Insurance not included in direct cost of work</a:t>
            </a:r>
          </a:p>
          <a:p>
            <a:pPr marL="228600" indent="-228600" eaLnBrk="0" hangingPunct="0">
              <a:tabLst>
                <a:tab pos="457200" algn="l"/>
              </a:tabLst>
            </a:pP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Office employees: project engineers, estimators, accounting, clerical support and shop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labor, etc.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tabLst>
                <a:tab pos="457200" algn="l"/>
              </a:tabLst>
            </a:pP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Office rental, utility expenses, office services and supplies 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685800"/>
            <a:ext cx="86868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For CM, overhead and profit must be presented carefully</a:t>
            </a:r>
            <a:endParaRPr lang="en-US" sz="1400" dirty="0">
              <a:solidFill>
                <a:srgbClr val="EBF5FF"/>
              </a:solidFill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2286000"/>
            <a:ext cx="8610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Profit is what remains after all costs are paid </a:t>
            </a: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0" lvl="1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Profit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is also the payment the market will bear for CM’s efforts and risk</a:t>
            </a:r>
          </a:p>
          <a:p>
            <a:pPr marL="228600" indent="-228600" eaLnBrk="0" hangingPunct="0"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Project owners may see office overhead (a real cost) and profit as the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same, but they are not.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762000"/>
            <a:ext cx="8382000" cy="5181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Minimize office overhead </a:t>
            </a: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into </a:t>
            </a: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a </a:t>
            </a: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single line </a:t>
            </a: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item for most </a:t>
            </a: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owners.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Less information the better, less opportunity for the owner to question and argue necessary costs</a:t>
            </a:r>
            <a:endParaRPr lang="en-US" sz="2800" dirty="0" smtClean="0">
              <a:solidFill>
                <a:srgbClr val="EBF5FF"/>
              </a:solidFill>
            </a:endParaRPr>
          </a:p>
          <a:p>
            <a:pPr eaLnBrk="0" hangingPunct="0"/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 </a:t>
            </a:r>
            <a:endParaRPr lang="en-US" sz="3200" dirty="0" smtClean="0">
              <a:solidFill>
                <a:srgbClr val="EBF5FF"/>
              </a:solidFill>
            </a:endParaRPr>
          </a:p>
          <a:p>
            <a:pPr marL="457200" indent="-457200" eaLnBrk="0" hangingPunct="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Relocating office overhead costs to direct cost of  work may be </a:t>
            </a: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needed. </a:t>
            </a:r>
          </a:p>
          <a:p>
            <a:pPr marL="914400" lvl="1" indent="-457200" eaLnBrk="0" hangingPunct="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Staff that works specifically on one job and has costs that can be forecasted and monitored. </a:t>
            </a:r>
            <a:endParaRPr lang="en-US" sz="2800" dirty="0" smtClean="0">
              <a:solidFill>
                <a:srgbClr val="EBF5FF"/>
              </a:solidFill>
            </a:endParaRPr>
          </a:p>
          <a:p>
            <a:pPr eaLnBrk="0" hangingPunct="0"/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 </a:t>
            </a:r>
            <a:endParaRPr lang="en-US" sz="3200" dirty="0" smtClean="0">
              <a:solidFill>
                <a:srgbClr val="EBF5FF"/>
              </a:solidFill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914400"/>
            <a:ext cx="83820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The approach to the scope affects both time and cost</a:t>
            </a:r>
            <a:endParaRPr lang="en-US" sz="1400" dirty="0">
              <a:solidFill>
                <a:srgbClr val="EBF5FF"/>
              </a:solidFill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2133600"/>
            <a:ext cx="8382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Building blocks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determines range of possible construction times </a:t>
            </a:r>
          </a:p>
          <a:p>
            <a:pPr marL="228600" indent="-228600" eaLnBrk="0" hangingPunct="0"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Time determines much of cost of general conditions </a:t>
            </a:r>
          </a:p>
          <a:p>
            <a:pPr marL="228600" indent="-228600" eaLnBrk="0" hangingPunct="0"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So approach and time must be adjusted and revised until targeted cost and time together are reached </a:t>
            </a: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0" lvl="1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Overlap of trade work is essential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143000"/>
            <a:ext cx="73914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Selection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of vendors with needed speed may be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required, which will by extension increase the cost of that scope of work, but will likely reduce general conditions costs. It’s a balance of return</a:t>
            </a: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/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381000" y="838200"/>
            <a:ext cx="8229600" cy="9439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Completed </a:t>
            </a:r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estimate requires: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89527" y="1981200"/>
            <a:ext cx="8686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Permanent costs of the physical structure and the soft costs born by the trades to complete that work</a:t>
            </a:r>
          </a:p>
          <a:p>
            <a:pPr marL="685800" lvl="1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The subcontracted work</a:t>
            </a: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General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condition costs, overhead, profit</a:t>
            </a:r>
          </a:p>
          <a:p>
            <a:pPr marL="228600" indent="-228600" eaLnBrk="0" hangingPunct="0"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914400"/>
            <a:ext cx="89916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44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Irrational Actions, </a:t>
            </a:r>
          </a:p>
          <a:p>
            <a:r>
              <a:rPr lang="en-US" sz="44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Assumptions and Risk </a:t>
            </a:r>
          </a:p>
          <a:p>
            <a:r>
              <a:rPr lang="en-US" sz="44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Modify Costs</a:t>
            </a:r>
            <a:endParaRPr lang="en-US" sz="4400" dirty="0">
              <a:solidFill>
                <a:srgbClr val="EBF5FF"/>
              </a:solidFill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152400" y="914400"/>
            <a:ext cx="86868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4488" indent="1588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Stated specification may be imperfect</a:t>
            </a:r>
            <a:endParaRPr lang="en-US" sz="1400" dirty="0">
              <a:solidFill>
                <a:srgbClr val="EBF5FF"/>
              </a:solidFill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828800"/>
            <a:ext cx="8382000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Owners seldom know exactly what they really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want</a:t>
            </a:r>
          </a:p>
          <a:p>
            <a:pPr marL="685800" lvl="1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28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In the standard model of design-bid-build, the Architect tries to align this as accurate as possible, but is limited to how well the owner communicated their needs</a:t>
            </a:r>
          </a:p>
          <a:p>
            <a:pPr lvl="1" eaLnBrk="0" hangingPunct="0">
              <a:tabLst>
                <a:tab pos="457200" algn="l"/>
              </a:tabLst>
            </a:pPr>
            <a:endParaRPr lang="en-US" sz="28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Specifications may not be accurate </a:t>
            </a:r>
          </a:p>
          <a:p>
            <a:pPr marL="228600" indent="-228600" eaLnBrk="0" hangingPunct="0"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914400"/>
            <a:ext cx="84582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Expectations influence reality</a:t>
            </a:r>
            <a:endParaRPr lang="en-US" sz="1400" dirty="0">
              <a:solidFill>
                <a:srgbClr val="EBF5FF"/>
              </a:solidFill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828800"/>
            <a:ext cx="838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Each type of project will have expected productivity, risk and cost</a:t>
            </a:r>
          </a:p>
          <a:p>
            <a:pPr marL="228600" indent="-228600" eaLnBrk="0" hangingPunct="0">
              <a:tabLst>
                <a:tab pos="457200" algn="l"/>
              </a:tabLst>
            </a:pPr>
            <a:endParaRPr lang="en-US" sz="32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tabLst>
                <a:tab pos="457200" algn="l"/>
              </a:tabLst>
            </a:pPr>
            <a:endParaRPr lang="en-US" sz="32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Scope, time </a:t>
            </a:r>
            <a:r>
              <a:rPr lang="en-US" sz="32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and cost may be altered to meet expectations</a:t>
            </a:r>
            <a:endParaRPr lang="en-US" sz="32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685800"/>
            <a:ext cx="84582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Risk modifies cost</a:t>
            </a:r>
            <a:endParaRPr lang="en-US" sz="1400" dirty="0">
              <a:solidFill>
                <a:srgbClr val="EBF5FF"/>
              </a:solidFill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00200"/>
            <a:ext cx="8382000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Government interference (regulations and slow permits)</a:t>
            </a:r>
          </a:p>
          <a:p>
            <a:pPr indent="-228600" eaLnBrk="0" hangingPunct="0">
              <a:tabLst>
                <a:tab pos="457200" algn="l"/>
              </a:tabLst>
            </a:pPr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1775" indent="-231775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Neighborhood or political objections can cause delays</a:t>
            </a:r>
          </a:p>
          <a:p>
            <a:pPr indent="-228600" eaLnBrk="0" hangingPunct="0">
              <a:tabLst>
                <a:tab pos="457200" algn="l"/>
              </a:tabLst>
            </a:pPr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Abnormally bad weather</a:t>
            </a:r>
          </a:p>
          <a:p>
            <a:pPr indent="-228600" eaLnBrk="0" hangingPunct="0">
              <a:tabLst>
                <a:tab pos="457200" algn="l"/>
              </a:tabLst>
            </a:pPr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Labor, material and equipment shortages </a:t>
            </a:r>
          </a:p>
          <a:p>
            <a:pPr indent="-228600" eaLnBrk="0" hangingPunct="0">
              <a:tabLst>
                <a:tab pos="457200" algn="l"/>
              </a:tabLst>
            </a:pPr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Late or nonpayment by owner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19100" y="685800"/>
            <a:ext cx="8305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Costs </a:t>
            </a:r>
            <a:r>
              <a:rPr lang="en-US" sz="30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and prices are usually closely related, but can temporarily disconnect in times of</a:t>
            </a:r>
            <a:r>
              <a:rPr lang="en-US" sz="30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eaLnBrk="0" hangingPunct="0"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Boom — Demand for material, skilled labor, and  vendors exceeds available supply </a:t>
            </a: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Bust—firms will take drastic measures and big risks to keep busy 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533400"/>
            <a:ext cx="84582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Project owner actions can affect productivity</a:t>
            </a:r>
            <a:endParaRPr lang="en-US" sz="1400" dirty="0">
              <a:solidFill>
                <a:srgbClr val="EBF5FF"/>
              </a:solidFill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1600200"/>
            <a:ext cx="82296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Failure to provide correct information when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needed</a:t>
            </a:r>
          </a:p>
          <a:p>
            <a:pPr marL="685800" lvl="1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Architect not responding in a timely manner to RFIs and Submittals, etc. </a:t>
            </a: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Frequent changes in work</a:t>
            </a:r>
          </a:p>
          <a:p>
            <a:pPr marL="228600" indent="-228600" eaLnBrk="0" hangingPunct="0"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Owner scheduled vendors interfering with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work</a:t>
            </a:r>
          </a:p>
          <a:p>
            <a:pPr eaLnBrk="0" hangingPunct="0"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990600"/>
            <a:ext cx="84582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44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Finalizing Cost Estimate so Change Orders are Limited</a:t>
            </a:r>
            <a:endParaRPr lang="en-US" sz="4400" dirty="0">
              <a:solidFill>
                <a:srgbClr val="EBF5FF"/>
              </a:solidFill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228600" y="533400"/>
            <a:ext cx="86868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73038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Final estimated cost (for CM) should change little during construction</a:t>
            </a:r>
            <a:endParaRPr lang="en-US" sz="1400" dirty="0">
              <a:solidFill>
                <a:srgbClr val="EBF5FF"/>
              </a:solidFill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" y="1905000"/>
            <a:ext cx="8382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Large or numerous cost increase change orders suggest poor management </a:t>
            </a:r>
          </a:p>
          <a:p>
            <a:pPr marL="228600" indent="-228600" eaLnBrk="0" hangingPunct="0">
              <a:tabLst>
                <a:tab pos="457200" algn="l"/>
              </a:tabLst>
            </a:pPr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Change management then focuses on resistance to unwanted change</a:t>
            </a:r>
          </a:p>
          <a:p>
            <a:pPr marL="228600" indent="-228600" eaLnBrk="0" hangingPunct="0">
              <a:tabLst>
                <a:tab pos="457200" algn="l"/>
              </a:tabLst>
            </a:pPr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Claim management is also key</a:t>
            </a:r>
          </a:p>
          <a:p>
            <a:pPr indent="-228600" eaLnBrk="0" hangingPunct="0"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eaLnBrk="0" hangingPunct="0"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Design-bid-build delivery, in contrast, can have many large change orders </a:t>
            </a:r>
            <a:endParaRPr lang="en-US" sz="3000" dirty="0">
              <a:solidFill>
                <a:srgbClr val="EBF5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04800" y="2238663"/>
            <a:ext cx="8534400" cy="2362200"/>
          </a:xfrm>
        </p:spPr>
        <p:txBody>
          <a:bodyPr>
            <a:noAutofit/>
          </a:bodyPr>
          <a:lstStyle/>
          <a:p>
            <a:pPr indent="-228600" eaLnBrk="0" hangingPunct="0">
              <a:tabLst>
                <a:tab pos="457200" algn="l"/>
                <a:tab pos="4630738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GC work items usually not shown on any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plans, and only some shown in specs</a:t>
            </a: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-228600" eaLnBrk="0" hangingPunct="0">
              <a:buNone/>
              <a:tabLst>
                <a:tab pos="457200" algn="l"/>
                <a:tab pos="4630738" algn="l"/>
              </a:tabLst>
            </a:pPr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-228600" eaLnBrk="0" hangingPunct="0">
              <a:tabLst>
                <a:tab pos="457200" algn="l"/>
                <a:tab pos="4630738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Experience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determines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what is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required</a:t>
            </a:r>
          </a:p>
          <a:p>
            <a:pPr marL="114300" indent="0" eaLnBrk="0" hangingPunct="0">
              <a:buNone/>
              <a:tabLst>
                <a:tab pos="457200" algn="l"/>
                <a:tab pos="4630738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-228600" eaLnBrk="0" hangingPunct="0">
              <a:tabLst>
                <a:tab pos="457200" algn="l"/>
                <a:tab pos="4630738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Requirements sometimes differ from one project type to another</a:t>
            </a: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0" y="411539"/>
            <a:ext cx="8458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28600" eaLnBrk="0" hangingPunct="0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General conditions (GCs) are work required to complete project but are not included in finished work</a:t>
            </a:r>
            <a:endParaRPr lang="en-US" sz="3200" dirty="0">
              <a:solidFill>
                <a:srgbClr val="EBF5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2209799"/>
            <a:ext cx="8458200" cy="3962400"/>
          </a:xfrm>
        </p:spPr>
        <p:txBody>
          <a:bodyPr>
            <a:noAutofit/>
          </a:bodyPr>
          <a:lstStyle/>
          <a:p>
            <a:pPr marL="231775" indent="-231775" eaLnBrk="0" hangingPunct="0">
              <a:tabLst>
                <a:tab pos="457200" algn="l"/>
                <a:tab pos="3208338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Bidder’s approach</a:t>
            </a:r>
          </a:p>
          <a:p>
            <a:pPr marL="631825" lvl="1" indent="-231775" eaLnBrk="0" hangingPunct="0">
              <a:tabLst>
                <a:tab pos="457200" algn="l"/>
                <a:tab pos="3208338" algn="l"/>
              </a:tabLst>
            </a:pPr>
            <a:r>
              <a:rPr lang="en-US" sz="26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Subs for elevated concrete work may have aluminum shoring versus wood shoring</a:t>
            </a:r>
          </a:p>
          <a:p>
            <a:pPr marL="631825" lvl="1" indent="-231775" eaLnBrk="0" hangingPunct="0">
              <a:tabLst>
                <a:tab pos="457200" algn="l"/>
                <a:tab pos="3208338" algn="l"/>
              </a:tabLst>
            </a:pPr>
            <a:r>
              <a:rPr lang="en-US" sz="26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Siding contractor may use man lift versus pump jacks</a:t>
            </a:r>
            <a:endParaRPr lang="en-US" sz="26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1775" indent="-231775" eaLnBrk="0" hangingPunct="0">
              <a:buNone/>
              <a:tabLst>
                <a:tab pos="457200" algn="l"/>
                <a:tab pos="3208338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1775" indent="-231775" eaLnBrk="0" hangingPunct="0">
              <a:tabLst>
                <a:tab pos="457200" algn="l"/>
                <a:tab pos="3208338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Analysis and communication between subs and GC for temporary structures that all trades can use such as scaffolding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609600"/>
            <a:ext cx="86868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Temporary work is required to build permanent work. </a:t>
            </a:r>
            <a:endParaRPr lang="en-US" sz="3200" dirty="0">
              <a:solidFill>
                <a:srgbClr val="EBF5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685800"/>
            <a:ext cx="8686800" cy="83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GCs are more affected by time </a:t>
            </a:r>
          </a:p>
          <a:p>
            <a:pPr indent="-228600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than permanent work</a:t>
            </a:r>
            <a:endParaRPr lang="en-US" sz="3200" dirty="0">
              <a:solidFill>
                <a:srgbClr val="EBF5FF"/>
              </a:solidFill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2209800"/>
            <a:ext cx="86106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Supervision and equipment incur daily costs regardless of what is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accomplished</a:t>
            </a:r>
          </a:p>
          <a:p>
            <a:pPr marL="685800" lvl="1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Rain or shine, weekends, holidays, etc. </a:t>
            </a: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  Additional expenditures on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larger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cranes, hoists, and haul roads can vastly increase productivity and speed of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construction</a:t>
            </a:r>
          </a:p>
          <a:p>
            <a:pPr marL="685800" lvl="1" indent="-22860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Optimization of resources is key. Having a daily hoist schedule for the cranes is essential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1143000"/>
            <a:ext cx="83820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44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Estimating General Conditions</a:t>
            </a:r>
            <a:endParaRPr lang="en-US" sz="4400" dirty="0">
              <a:solidFill>
                <a:srgbClr val="EBF5FF"/>
              </a:solidFill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570181"/>
            <a:ext cx="8382000" cy="4983017"/>
          </a:xfrm>
        </p:spPr>
        <p:txBody>
          <a:bodyPr>
            <a:noAutofit/>
          </a:bodyPr>
          <a:lstStyle/>
          <a:p>
            <a:pPr marL="225425" indent="-225425" eaLnBrk="0" hangingPunct="0">
              <a:tabLst>
                <a:tab pos="457200" algn="l"/>
              </a:tabLst>
            </a:pPr>
            <a:r>
              <a:rPr lang="en-US" sz="28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Template is reviewed </a:t>
            </a:r>
            <a:r>
              <a:rPr lang="en-US" sz="28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and adjusted as necessary for </a:t>
            </a:r>
            <a:r>
              <a:rPr lang="en-US" sz="28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each project</a:t>
            </a:r>
          </a:p>
          <a:p>
            <a:pPr marL="225425" indent="-225425" eaLnBrk="0" hangingPunct="0">
              <a:buNone/>
              <a:tabLst>
                <a:tab pos="457200" algn="l"/>
              </a:tabLst>
            </a:pPr>
            <a:endParaRPr lang="en-US" sz="9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 eaLnBrk="0" hangingPunct="0">
              <a:tabLst>
                <a:tab pos="457200" algn="l"/>
              </a:tabLst>
            </a:pPr>
            <a:r>
              <a:rPr lang="en-US" sz="28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Labor, material, and sub vendor work measured and costed </a:t>
            </a:r>
          </a:p>
          <a:p>
            <a:pPr marL="225425" indent="-225425" eaLnBrk="0" hangingPunct="0">
              <a:buNone/>
              <a:tabLst>
                <a:tab pos="457200" algn="l"/>
              </a:tabLst>
            </a:pPr>
            <a:endParaRPr lang="en-US" sz="9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 eaLnBrk="0" hangingPunct="0">
              <a:tabLst>
                <a:tab pos="457200" algn="l"/>
              </a:tabLst>
            </a:pPr>
            <a:r>
              <a:rPr lang="en-US" sz="28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Adjustments for productivity, risk and waste </a:t>
            </a:r>
          </a:p>
          <a:p>
            <a:pPr marL="225425" indent="-225425" eaLnBrk="0" hangingPunct="0">
              <a:buNone/>
              <a:tabLst>
                <a:tab pos="457200" algn="l"/>
              </a:tabLst>
            </a:pPr>
            <a:endParaRPr lang="en-US" sz="9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 eaLnBrk="0" hangingPunct="0">
              <a:tabLst>
                <a:tab pos="457200" algn="l"/>
              </a:tabLst>
            </a:pPr>
            <a:r>
              <a:rPr lang="en-US" sz="28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Costing </a:t>
            </a:r>
            <a:r>
              <a:rPr lang="en-US" sz="28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all general conditions work </a:t>
            </a:r>
            <a:r>
              <a:rPr lang="en-US" sz="28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as a % of construction should be </a:t>
            </a:r>
            <a:r>
              <a:rPr lang="en-US" sz="28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avoided</a:t>
            </a:r>
          </a:p>
          <a:p>
            <a:pPr marL="625475" lvl="1" indent="-225425" eaLnBrk="0" hangingPunct="0">
              <a:tabLst>
                <a:tab pos="457200" algn="l"/>
              </a:tabLst>
            </a:pPr>
            <a:r>
              <a:rPr lang="en-US" sz="24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“Supervision cost  will be 0.025% of total cost…” not acceptable for final value, but may be useful for initial target costs</a:t>
            </a:r>
            <a:endParaRPr lang="en-US" sz="24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320964"/>
            <a:ext cx="8153400" cy="1219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Permanent building and GC estimating methods are the same:</a:t>
            </a:r>
            <a:endParaRPr lang="en-US" sz="3200" dirty="0">
              <a:solidFill>
                <a:srgbClr val="EBF5FF"/>
              </a:solidFill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1" y="32769"/>
            <a:ext cx="6553198" cy="6792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27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0"/>
            <a:ext cx="3581400" cy="6905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85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5669</TotalTime>
  <Words>1473</Words>
  <Application>Microsoft Office PowerPoint</Application>
  <PresentationFormat>On-screen Show (4:3)</PresentationFormat>
  <Paragraphs>194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JF McCarthy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JF McCarthy</dc:creator>
  <cp:lastModifiedBy>Brent MacDonald</cp:lastModifiedBy>
  <cp:revision>242</cp:revision>
  <dcterms:created xsi:type="dcterms:W3CDTF">2011-04-01T18:38:33Z</dcterms:created>
  <dcterms:modified xsi:type="dcterms:W3CDTF">2019-02-26T14:20:30Z</dcterms:modified>
</cp:coreProperties>
</file>